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FEBDF-5A1B-4EEF-8D88-4442504B3C32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59A2-14AD-43A9-9E45-36D987E18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9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every choice you make you give something up.</a:t>
            </a:r>
            <a:r>
              <a:rPr lang="en-US" baseline="0" dirty="0" smtClean="0"/>
              <a:t>  The alternative is called a trade-off.  Draw the picture on page 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B59A2-14AD-43A9-9E45-36D987E18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8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liberty.org/content/incentives-matter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573025"/>
            <a:ext cx="10993549" cy="1133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 Section 2 Economic choice Today: Opportunity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1706881"/>
            <a:ext cx="10993546" cy="13788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Objectives: 1) Understand why choice is at the heart of Economics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2) Explain how incentives and utility influence people’s economic choices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3) consider the role of trade-offs and opportunity cost in Making economic decisions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4) Demonstrate how to use a cost benefit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Terms: Please 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Incentive:</a:t>
            </a:r>
          </a:p>
          <a:p>
            <a:pPr marL="342900" indent="-342900">
              <a:buAutoNum type="arabicPeriod"/>
            </a:pPr>
            <a:r>
              <a:rPr lang="en-US" dirty="0" smtClean="0"/>
              <a:t>Utility:</a:t>
            </a:r>
          </a:p>
          <a:p>
            <a:pPr marL="342900" indent="-342900">
              <a:buAutoNum type="arabicPeriod"/>
            </a:pPr>
            <a:r>
              <a:rPr lang="en-US" dirty="0" smtClean="0"/>
              <a:t>Economize:</a:t>
            </a:r>
          </a:p>
          <a:p>
            <a:pPr marL="342900" indent="-342900">
              <a:buAutoNum type="arabicPeriod"/>
            </a:pPr>
            <a:r>
              <a:rPr lang="en-US" dirty="0" smtClean="0"/>
              <a:t>Trade-off:</a:t>
            </a:r>
          </a:p>
          <a:p>
            <a:pPr marL="342900" indent="-342900">
              <a:buAutoNum type="arabicPeriod"/>
            </a:pPr>
            <a:r>
              <a:rPr lang="en-US" dirty="0" smtClean="0"/>
              <a:t>Opportunity cost:</a:t>
            </a:r>
          </a:p>
          <a:p>
            <a:pPr marL="342900" indent="-342900">
              <a:buAutoNum type="arabicPeriod"/>
            </a:pPr>
            <a:r>
              <a:rPr lang="en-US" dirty="0" smtClean="0"/>
              <a:t>Cost-benefit analysis:</a:t>
            </a:r>
          </a:p>
          <a:p>
            <a:pPr marL="342900" indent="-342900">
              <a:buAutoNum type="arabicPeriod"/>
            </a:pPr>
            <a:r>
              <a:rPr lang="en-US" dirty="0" smtClean="0"/>
              <a:t>Marginal cost:</a:t>
            </a:r>
          </a:p>
          <a:p>
            <a:pPr marL="342900" indent="-342900">
              <a:buAutoNum type="arabicPeriod"/>
            </a:pPr>
            <a:r>
              <a:rPr lang="en-US" dirty="0" smtClean="0"/>
              <a:t>Marginal benefit: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4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#1: Making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Factor 1 Motivations for Choice</a:t>
            </a:r>
          </a:p>
          <a:p>
            <a:pPr marL="0" indent="0">
              <a:buNone/>
            </a:pPr>
            <a:r>
              <a:rPr lang="en-US" dirty="0" smtClean="0"/>
              <a:t>How do we make decisions when we are faced with scarcity? </a:t>
            </a:r>
          </a:p>
          <a:p>
            <a:pPr marL="0" indent="0">
              <a:buNone/>
            </a:pPr>
            <a:r>
              <a:rPr lang="en-US" dirty="0" smtClean="0"/>
              <a:t>-What are the </a:t>
            </a:r>
            <a:r>
              <a:rPr lang="en-US" i="1" dirty="0" smtClean="0"/>
              <a:t>incentives</a:t>
            </a:r>
            <a:r>
              <a:rPr lang="en-US" dirty="0" smtClean="0"/>
              <a:t> or what are the benefits offered? </a:t>
            </a:r>
          </a:p>
          <a:p>
            <a:pPr marL="0" indent="0">
              <a:buNone/>
            </a:pPr>
            <a:r>
              <a:rPr lang="en-US" dirty="0" smtClean="0"/>
              <a:t>-What is the </a:t>
            </a:r>
            <a:r>
              <a:rPr lang="en-US" i="1" dirty="0" smtClean="0"/>
              <a:t>utility</a:t>
            </a:r>
            <a:r>
              <a:rPr lang="en-US" dirty="0" smtClean="0"/>
              <a:t> or what are the benefits or satisfaction gained?</a:t>
            </a:r>
          </a:p>
          <a:p>
            <a:pPr marL="0" indent="0">
              <a:buNone/>
            </a:pPr>
            <a:r>
              <a:rPr lang="en-US" dirty="0" smtClean="0"/>
              <a:t>-How do the cost of my decision weigh against the benefits? </a:t>
            </a:r>
            <a:r>
              <a:rPr lang="en-US" i="1" dirty="0" err="1" smtClean="0"/>
              <a:t>Econonmize</a:t>
            </a:r>
            <a:r>
              <a:rPr lang="en-US" i="1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141689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Factor 2 “No Free Lunch”</a:t>
            </a:r>
          </a:p>
          <a:p>
            <a:pPr marL="0" indent="0">
              <a:buNone/>
            </a:pPr>
            <a:r>
              <a:rPr lang="en-US" dirty="0" smtClean="0"/>
              <a:t>Plain and simple: every choice involves a cost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1" y="5397500"/>
            <a:ext cx="533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http://www.learnliberty.org/content/incentives-matter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#2:  Trade-Offs and 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Example 1 Making Trade-Offs</a:t>
            </a:r>
          </a:p>
          <a:p>
            <a:pPr marL="0" indent="0">
              <a:buNone/>
            </a:pPr>
            <a:r>
              <a:rPr lang="en-US" dirty="0" smtClean="0"/>
              <a:t>The choice you give up . . . 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Example 2 Counting the Opportunity Cost</a:t>
            </a:r>
          </a:p>
          <a:p>
            <a:pPr marL="0" indent="0">
              <a:buNone/>
            </a:pPr>
            <a:r>
              <a:rPr lang="en-US" dirty="0" smtClean="0"/>
              <a:t>The value of the choice given up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1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#3: Analyzing Choices (weighing the benefits against the cost)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16962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000" dirty="0" smtClean="0"/>
              <a:t>A </a:t>
            </a:r>
            <a:r>
              <a:rPr lang="en-US" sz="2000" b="1" u="sng" dirty="0" smtClean="0"/>
              <a:t>Decision Making Grid</a:t>
            </a:r>
            <a:r>
              <a:rPr lang="en-US" sz="2000" u="sng" dirty="0" smtClean="0"/>
              <a:t> </a:t>
            </a:r>
            <a:r>
              <a:rPr lang="en-US" sz="2000" dirty="0" smtClean="0"/>
              <a:t>is an example of a cost benefit analysis because it evaluates the relative worth of choices by examining the cost and expected benefits of those choices.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955800"/>
            <a:ext cx="5422392" cy="4902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Marginal Cost and Marginal Benefits </a:t>
            </a:r>
          </a:p>
          <a:p>
            <a:pPr marL="0" indent="0">
              <a:buNone/>
            </a:pPr>
            <a:r>
              <a:rPr lang="en-US" sz="2300" dirty="0"/>
              <a:t>In economics, one of the primary measuring sticks for making decisions is weighing marginal benefits and marginal costs.</a:t>
            </a:r>
          </a:p>
          <a:p>
            <a:pPr marL="0" indent="0">
              <a:buNone/>
            </a:pPr>
            <a:r>
              <a:rPr lang="en-US" sz="2300" dirty="0" smtClean="0"/>
              <a:t>What </a:t>
            </a:r>
            <a:r>
              <a:rPr lang="en-US" sz="2300" dirty="0"/>
              <a:t>do we mean by the word marginal? In simplest terms, the word marginal means ‘one more.’ For example if I consider eating one more slice of pizza, I ask myself, what is the benefit of one more slice of pizza? What is the cost of eating one more slice of pizza?</a:t>
            </a:r>
          </a:p>
          <a:p>
            <a:pPr marL="0" indent="0">
              <a:buNone/>
            </a:pPr>
            <a:r>
              <a:rPr lang="en-US" sz="2300" dirty="0" smtClean="0"/>
              <a:t>Some </a:t>
            </a:r>
            <a:r>
              <a:rPr lang="en-US" sz="2300" dirty="0"/>
              <a:t>benefits might take the form of enjoying the flavor, satisfying hunger pains or the satisfaction that you stole the last piece from your brother.</a:t>
            </a:r>
          </a:p>
          <a:p>
            <a:pPr marL="0" indent="0">
              <a:buNone/>
            </a:pPr>
            <a:r>
              <a:rPr lang="en-US" sz="2300" dirty="0" smtClean="0"/>
              <a:t>Some </a:t>
            </a:r>
            <a:r>
              <a:rPr lang="en-US" sz="2300" dirty="0"/>
              <a:t>of the marginal costs involved might be heartburn later in the evening, added weight, increased oil build-up on your face, or the emotional distress caused when your brother argues with you over why you always get to have the last piece.</a:t>
            </a:r>
          </a:p>
          <a:p>
            <a:pPr marL="0" indent="0">
              <a:buNone/>
            </a:pPr>
            <a:r>
              <a:rPr lang="en-US" sz="2300" dirty="0" smtClean="0"/>
              <a:t>When </a:t>
            </a:r>
            <a:r>
              <a:rPr lang="en-US" sz="2300" dirty="0"/>
              <a:t>the cost of ‘one more’ begins to pass the benefit of ‘one more,’ it’s time to stop.</a:t>
            </a:r>
            <a:endParaRPr lang="en-US" sz="2300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409401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133</TotalTime>
  <Words>459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Chapter 1 Section 2 Economic choice Today: Opportunity Cost</vt:lpstr>
      <vt:lpstr>Key Terms: Please Define</vt:lpstr>
      <vt:lpstr>Key concept #1: Making choices</vt:lpstr>
      <vt:lpstr>Key concept #2:  Trade-Offs and Opportunity Cost</vt:lpstr>
      <vt:lpstr>Key Concept #3: Analyzing Choices (weighing the benefits against the cost)</vt:lpstr>
    </vt:vector>
  </TitlesOfParts>
  <Company>Bayfield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2 Economic choice Today: Opportunity Cost</dc:title>
  <dc:creator>Wendy Thompson</dc:creator>
  <cp:lastModifiedBy>Wendy Thompson</cp:lastModifiedBy>
  <cp:revision>11</cp:revision>
  <dcterms:created xsi:type="dcterms:W3CDTF">2013-08-25T14:29:43Z</dcterms:created>
  <dcterms:modified xsi:type="dcterms:W3CDTF">2013-08-25T18:57:25Z</dcterms:modified>
</cp:coreProperties>
</file>