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1" autoAdjust="0"/>
    <p:restoredTop sz="94660"/>
  </p:normalViewPr>
  <p:slideViewPr>
    <p:cSldViewPr snapToGrid="0">
      <p:cViewPr varScale="1">
        <p:scale>
          <a:sx n="75" d="100"/>
          <a:sy n="75" d="100"/>
        </p:scale>
        <p:origin x="3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AFEBDF-5A1B-4EEF-8D88-4442504B3C32}" type="datetimeFigureOut">
              <a:rPr lang="en-US" smtClean="0"/>
              <a:t>8/29/2013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0B59A2-14AD-43A9-9E45-36D987E18E49}" type="slidenum">
              <a:rPr lang="en-US" smtClean="0"/>
              <a:t>‹#›</a:t>
            </a:fld>
            <a:endParaRPr lang="en-US"/>
          </a:p>
        </p:txBody>
      </p:sp>
    </p:spTree>
    <p:extLst>
      <p:ext uri="{BB962C8B-B14F-4D97-AF65-F5344CB8AC3E}">
        <p14:creationId xmlns:p14="http://schemas.microsoft.com/office/powerpoint/2010/main" val="3837490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every choice you make you give something up.</a:t>
            </a:r>
            <a:r>
              <a:rPr lang="en-US" baseline="0" dirty="0" smtClean="0"/>
              <a:t>  The alternative is called a trade-off.  Draw the picture on page 14.</a:t>
            </a:r>
            <a:endParaRPr lang="en-US" dirty="0"/>
          </a:p>
        </p:txBody>
      </p:sp>
      <p:sp>
        <p:nvSpPr>
          <p:cNvPr id="4" name="Slide Number Placeholder 3"/>
          <p:cNvSpPr>
            <a:spLocks noGrp="1"/>
          </p:cNvSpPr>
          <p:nvPr>
            <p:ph type="sldNum" sz="quarter" idx="10"/>
          </p:nvPr>
        </p:nvSpPr>
        <p:spPr/>
        <p:txBody>
          <a:bodyPr/>
          <a:lstStyle/>
          <a:p>
            <a:fld id="{330B59A2-14AD-43A9-9E45-36D987E18E49}" type="slidenum">
              <a:rPr lang="en-US" smtClean="0"/>
              <a:t>4</a:t>
            </a:fld>
            <a:endParaRPr lang="en-US"/>
          </a:p>
        </p:txBody>
      </p:sp>
    </p:spTree>
    <p:extLst>
      <p:ext uri="{BB962C8B-B14F-4D97-AF65-F5344CB8AC3E}">
        <p14:creationId xmlns:p14="http://schemas.microsoft.com/office/powerpoint/2010/main" val="1372681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8/29/2013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8/29/2013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8/29/2013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8/29/2013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8/29/2013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classzone.com/cz/books/econ_cnc11/resources/htmls/animated_economics/ec01_anim_learnppc.html"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www.classzone.com/cz/books/econ_cnc11/resources/htmls/animated_economics/ec01_anim_ppcshift.html"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573025"/>
            <a:ext cx="10993549" cy="1133855"/>
          </a:xfrm>
        </p:spPr>
        <p:txBody>
          <a:bodyPr>
            <a:normAutofit fontScale="90000"/>
          </a:bodyPr>
          <a:lstStyle/>
          <a:p>
            <a:r>
              <a:rPr lang="en-US" dirty="0" smtClean="0"/>
              <a:t>Chapter 1 Section </a:t>
            </a:r>
            <a:r>
              <a:rPr lang="en-US" dirty="0" smtClean="0"/>
              <a:t>3 Analyzing Production Possibilities</a:t>
            </a:r>
            <a:endParaRPr lang="en-US" dirty="0"/>
          </a:p>
        </p:txBody>
      </p:sp>
      <p:sp>
        <p:nvSpPr>
          <p:cNvPr id="3" name="Subtitle 2"/>
          <p:cNvSpPr>
            <a:spLocks noGrp="1"/>
          </p:cNvSpPr>
          <p:nvPr>
            <p:ph type="subTitle" idx="1"/>
          </p:nvPr>
        </p:nvSpPr>
        <p:spPr>
          <a:xfrm>
            <a:off x="581194" y="1706881"/>
            <a:ext cx="10993546" cy="1378886"/>
          </a:xfrm>
        </p:spPr>
        <p:txBody>
          <a:bodyPr>
            <a:normAutofit/>
          </a:bodyPr>
          <a:lstStyle/>
          <a:p>
            <a:r>
              <a:rPr lang="en-US" dirty="0" smtClean="0"/>
              <a:t>Objectives: 1) </a:t>
            </a:r>
            <a:r>
              <a:rPr lang="en-US" dirty="0" smtClean="0"/>
              <a:t>Describe what a Production possibilities curve is and how it is constructed</a:t>
            </a:r>
            <a:endParaRPr lang="en-US" dirty="0" smtClean="0"/>
          </a:p>
          <a:p>
            <a:r>
              <a:rPr lang="en-US" dirty="0"/>
              <a:t> </a:t>
            </a:r>
            <a:r>
              <a:rPr lang="en-US" dirty="0" smtClean="0"/>
              <a:t>                   </a:t>
            </a:r>
            <a:r>
              <a:rPr lang="en-US" dirty="0" smtClean="0"/>
              <a:t>2</a:t>
            </a:r>
            <a:r>
              <a:rPr lang="en-US" dirty="0" smtClean="0"/>
              <a:t>) Explain </a:t>
            </a:r>
            <a:r>
              <a:rPr lang="en-US" dirty="0" smtClean="0"/>
              <a:t>What economist Learn from using production possibilities curves</a:t>
            </a:r>
            <a:endParaRPr lang="en-US" dirty="0" smtClean="0"/>
          </a:p>
          <a:p>
            <a:r>
              <a:rPr lang="en-US" dirty="0"/>
              <a:t> </a:t>
            </a:r>
            <a:r>
              <a:rPr lang="en-US" dirty="0" smtClean="0"/>
              <a:t>                   3) </a:t>
            </a:r>
            <a:r>
              <a:rPr lang="en-US" dirty="0" smtClean="0"/>
              <a:t>Analyze how production possibilities curves show economic growth</a:t>
            </a:r>
            <a:endParaRPr lang="en-US" dirty="0" smtClean="0"/>
          </a:p>
        </p:txBody>
      </p:sp>
    </p:spTree>
    <p:extLst>
      <p:ext uri="{BB962C8B-B14F-4D97-AF65-F5344CB8AC3E}">
        <p14:creationId xmlns:p14="http://schemas.microsoft.com/office/powerpoint/2010/main" val="98335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 Please Define</a:t>
            </a:r>
            <a:endParaRPr lang="en-US" dirty="0"/>
          </a:p>
        </p:txBody>
      </p:sp>
      <p:sp>
        <p:nvSpPr>
          <p:cNvPr id="3" name="Content Placeholder 2"/>
          <p:cNvSpPr>
            <a:spLocks noGrp="1"/>
          </p:cNvSpPr>
          <p:nvPr>
            <p:ph idx="1"/>
          </p:nvPr>
        </p:nvSpPr>
        <p:spPr/>
        <p:txBody>
          <a:bodyPr/>
          <a:lstStyle/>
          <a:p>
            <a:pPr marL="342900" indent="-342900">
              <a:buAutoNum type="arabicPeriod"/>
            </a:pPr>
            <a:r>
              <a:rPr lang="en-US" dirty="0" smtClean="0"/>
              <a:t>Economic model:</a:t>
            </a:r>
            <a:endParaRPr lang="en-US" dirty="0" smtClean="0"/>
          </a:p>
          <a:p>
            <a:pPr marL="342900" indent="-342900">
              <a:buAutoNum type="arabicPeriod"/>
            </a:pPr>
            <a:r>
              <a:rPr lang="en-US" dirty="0" smtClean="0"/>
              <a:t>Production Possibilities Curve (PPC):</a:t>
            </a:r>
            <a:endParaRPr lang="en-US" dirty="0" smtClean="0"/>
          </a:p>
          <a:p>
            <a:pPr marL="342900" indent="-342900">
              <a:buAutoNum type="arabicPeriod"/>
            </a:pPr>
            <a:r>
              <a:rPr lang="en-US" dirty="0" smtClean="0"/>
              <a:t>Efficiency:</a:t>
            </a:r>
            <a:endParaRPr lang="en-US" dirty="0" smtClean="0"/>
          </a:p>
          <a:p>
            <a:pPr marL="342900" indent="-342900">
              <a:buAutoNum type="arabicPeriod"/>
            </a:pPr>
            <a:r>
              <a:rPr lang="en-US" dirty="0" smtClean="0"/>
              <a:t>underutilization:</a:t>
            </a:r>
            <a:endParaRPr lang="en-US" dirty="0" smtClean="0"/>
          </a:p>
          <a:p>
            <a:pPr marL="342900" indent="-342900">
              <a:buAutoNum type="arabicPeriod"/>
            </a:pPr>
            <a:r>
              <a:rPr lang="en-US" dirty="0" smtClean="0"/>
              <a:t>Law of increasing opportunity cost:</a:t>
            </a:r>
            <a:endParaRPr lang="en-US" dirty="0" smtClean="0"/>
          </a:p>
        </p:txBody>
      </p:sp>
    </p:spTree>
    <p:extLst>
      <p:ext uri="{BB962C8B-B14F-4D97-AF65-F5344CB8AC3E}">
        <p14:creationId xmlns:p14="http://schemas.microsoft.com/office/powerpoint/2010/main" val="3692743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 #1: </a:t>
            </a:r>
            <a:r>
              <a:rPr lang="en-US" dirty="0" smtClean="0"/>
              <a:t>Graphing the Possibilities</a:t>
            </a:r>
            <a:endParaRPr lang="en-US" dirty="0"/>
          </a:p>
        </p:txBody>
      </p:sp>
      <p:sp>
        <p:nvSpPr>
          <p:cNvPr id="3" name="Content Placeholder 2"/>
          <p:cNvSpPr>
            <a:spLocks noGrp="1"/>
          </p:cNvSpPr>
          <p:nvPr>
            <p:ph sz="half" idx="1"/>
          </p:nvPr>
        </p:nvSpPr>
        <p:spPr>
          <a:xfrm>
            <a:off x="483110" y="2189259"/>
            <a:ext cx="5422390" cy="1416897"/>
          </a:xfrm>
        </p:spPr>
        <p:txBody>
          <a:bodyPr/>
          <a:lstStyle/>
          <a:p>
            <a:pPr marL="0" indent="0" algn="ctr">
              <a:buNone/>
            </a:pPr>
            <a:r>
              <a:rPr lang="en-US" b="1" dirty="0" smtClean="0"/>
              <a:t>Why do we use economic models?  </a:t>
            </a:r>
            <a:endParaRPr lang="en-US" i="1" dirty="0"/>
          </a:p>
        </p:txBody>
      </p:sp>
      <p:sp>
        <p:nvSpPr>
          <p:cNvPr id="7" name="TextBox 6"/>
          <p:cNvSpPr txBox="1"/>
          <p:nvPr/>
        </p:nvSpPr>
        <p:spPr>
          <a:xfrm>
            <a:off x="812800" y="3644900"/>
            <a:ext cx="5092700" cy="646331"/>
          </a:xfrm>
          <a:prstGeom prst="rect">
            <a:avLst/>
          </a:prstGeom>
          <a:noFill/>
        </p:spPr>
        <p:txBody>
          <a:bodyPr wrap="square" rtlCol="0">
            <a:spAutoFit/>
          </a:bodyPr>
          <a:lstStyle/>
          <a:p>
            <a:pPr algn="ctr"/>
            <a:r>
              <a:rPr lang="en-US" b="1" dirty="0"/>
              <a:t>To simplify complex economic activities, systems, or problems.</a:t>
            </a:r>
            <a:endParaRPr lang="en-US" i="1" dirty="0"/>
          </a:p>
        </p:txBody>
      </p:sp>
      <p:sp>
        <p:nvSpPr>
          <p:cNvPr id="8" name="TextBox 7"/>
          <p:cNvSpPr txBox="1"/>
          <p:nvPr/>
        </p:nvSpPr>
        <p:spPr>
          <a:xfrm>
            <a:off x="800100" y="4762500"/>
            <a:ext cx="5203483" cy="923330"/>
          </a:xfrm>
          <a:prstGeom prst="rect">
            <a:avLst/>
          </a:prstGeom>
          <a:noFill/>
        </p:spPr>
        <p:txBody>
          <a:bodyPr wrap="square" rtlCol="0">
            <a:spAutoFit/>
          </a:bodyPr>
          <a:lstStyle/>
          <a:p>
            <a:pPr algn="ctr"/>
            <a:r>
              <a:rPr lang="en-US" b="1" dirty="0" smtClean="0"/>
              <a:t>One such model is a production possibilities curve which represents what is possible to produce and what is not possible to produce</a:t>
            </a:r>
            <a:endParaRPr lang="en-US" b="1" dirty="0"/>
          </a:p>
        </p:txBody>
      </p:sp>
      <p:sp>
        <p:nvSpPr>
          <p:cNvPr id="9" name="TextBox 8"/>
          <p:cNvSpPr txBox="1"/>
          <p:nvPr/>
        </p:nvSpPr>
        <p:spPr>
          <a:xfrm>
            <a:off x="6505917" y="3606156"/>
            <a:ext cx="5422392" cy="646331"/>
          </a:xfrm>
          <a:prstGeom prst="rect">
            <a:avLst/>
          </a:prstGeom>
          <a:noFill/>
        </p:spPr>
        <p:txBody>
          <a:bodyPr wrap="square" rtlCol="0">
            <a:spAutoFit/>
          </a:bodyPr>
          <a:lstStyle/>
          <a:p>
            <a:pPr algn="ctr"/>
            <a:r>
              <a:rPr lang="en-US" dirty="0" smtClean="0"/>
              <a:t>Review PPC on page 19.  Answer “Analyze Graphs” and “Application.”</a:t>
            </a:r>
            <a:endParaRPr lang="en-US" dirty="0"/>
          </a:p>
        </p:txBody>
      </p:sp>
    </p:spTree>
    <p:extLst>
      <p:ext uri="{BB962C8B-B14F-4D97-AF65-F5344CB8AC3E}">
        <p14:creationId xmlns:p14="http://schemas.microsoft.com/office/powerpoint/2010/main" val="23546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 #2:  </a:t>
            </a:r>
            <a:r>
              <a:rPr lang="en-US" dirty="0" smtClean="0"/>
              <a:t>What We Learn From PPCs</a:t>
            </a:r>
            <a:endParaRPr lang="en-US" dirty="0"/>
          </a:p>
        </p:txBody>
      </p:sp>
      <p:sp>
        <p:nvSpPr>
          <p:cNvPr id="3" name="Content Placeholder 2"/>
          <p:cNvSpPr>
            <a:spLocks noGrp="1"/>
          </p:cNvSpPr>
          <p:nvPr>
            <p:ph sz="half" idx="1"/>
          </p:nvPr>
        </p:nvSpPr>
        <p:spPr>
          <a:xfrm>
            <a:off x="581193" y="2228003"/>
            <a:ext cx="5422390" cy="1366097"/>
          </a:xfrm>
        </p:spPr>
        <p:txBody>
          <a:bodyPr/>
          <a:lstStyle/>
          <a:p>
            <a:pPr marL="0" indent="0" algn="ctr">
              <a:buNone/>
            </a:pPr>
            <a:r>
              <a:rPr lang="en-US" dirty="0">
                <a:hlinkClick r:id="rId3"/>
              </a:rPr>
              <a:t>http://www.classzone.com/cz/books/econ_cnc11/resources/htmls/animated_economics/ec01_anim_learnppc.html</a:t>
            </a:r>
            <a:endParaRPr lang="en-US" dirty="0"/>
          </a:p>
        </p:txBody>
      </p:sp>
      <p:sp>
        <p:nvSpPr>
          <p:cNvPr id="4" name="Content Placeholder 3"/>
          <p:cNvSpPr>
            <a:spLocks noGrp="1"/>
          </p:cNvSpPr>
          <p:nvPr>
            <p:ph sz="half" idx="2"/>
          </p:nvPr>
        </p:nvSpPr>
        <p:spPr>
          <a:xfrm>
            <a:off x="581193" y="3594100"/>
            <a:ext cx="5422392" cy="934297"/>
          </a:xfrm>
        </p:spPr>
        <p:txBody>
          <a:bodyPr/>
          <a:lstStyle/>
          <a:p>
            <a:pPr marL="0" indent="0" algn="ctr">
              <a:buNone/>
            </a:pPr>
            <a:r>
              <a:rPr lang="en-US" b="1" dirty="0" smtClean="0"/>
              <a:t>Answer “Analyze Graphs” on page 20</a:t>
            </a:r>
            <a:endParaRPr lang="en-US" dirty="0"/>
          </a:p>
        </p:txBody>
      </p:sp>
      <p:sp>
        <p:nvSpPr>
          <p:cNvPr id="5" name="TextBox 4"/>
          <p:cNvSpPr txBox="1"/>
          <p:nvPr/>
        </p:nvSpPr>
        <p:spPr>
          <a:xfrm>
            <a:off x="723900" y="4787900"/>
            <a:ext cx="5588000" cy="1477328"/>
          </a:xfrm>
          <a:prstGeom prst="rect">
            <a:avLst/>
          </a:prstGeom>
          <a:noFill/>
        </p:spPr>
        <p:txBody>
          <a:bodyPr wrap="square" rtlCol="0">
            <a:spAutoFit/>
          </a:bodyPr>
          <a:lstStyle/>
          <a:p>
            <a:r>
              <a:rPr lang="en-US" dirty="0" smtClean="0"/>
              <a:t>Create a PPC . . . In groups (countries) choose only two products that can be made.  Decide what to make and how many of each.  Resources are fixed, technology is fixed, and all resources are fully utilized. Create a PPC that has the characteristic slope.  Present and explain . . . . </a:t>
            </a:r>
            <a:endParaRPr lang="en-US" dirty="0"/>
          </a:p>
        </p:txBody>
      </p:sp>
      <p:sp>
        <p:nvSpPr>
          <p:cNvPr id="6" name="TextBox 5"/>
          <p:cNvSpPr txBox="1"/>
          <p:nvPr/>
        </p:nvSpPr>
        <p:spPr>
          <a:xfrm>
            <a:off x="6819900" y="3403600"/>
            <a:ext cx="4790909" cy="1754326"/>
          </a:xfrm>
          <a:prstGeom prst="rect">
            <a:avLst/>
          </a:prstGeom>
          <a:noFill/>
        </p:spPr>
        <p:txBody>
          <a:bodyPr wrap="square" rtlCol="0">
            <a:spAutoFit/>
          </a:bodyPr>
          <a:lstStyle/>
          <a:p>
            <a:r>
              <a:rPr lang="en-US" dirty="0" smtClean="0"/>
              <a:t>Law of Increasing opportunity cost demonstrates that a society must make hard choices regarding where to put their resources . . . .</a:t>
            </a:r>
          </a:p>
          <a:p>
            <a:endParaRPr lang="en-US" dirty="0"/>
          </a:p>
          <a:p>
            <a:r>
              <a:rPr lang="en-US" dirty="0" smtClean="0"/>
              <a:t>What is the opportunity cost of having the most advanced military in the world </a:t>
            </a:r>
            <a:endParaRPr lang="en-US" dirty="0"/>
          </a:p>
        </p:txBody>
      </p:sp>
    </p:spTree>
    <p:extLst>
      <p:ext uri="{BB962C8B-B14F-4D97-AF65-F5344CB8AC3E}">
        <p14:creationId xmlns:p14="http://schemas.microsoft.com/office/powerpoint/2010/main" val="124011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 #3: </a:t>
            </a:r>
            <a:r>
              <a:rPr lang="en-US" dirty="0" smtClean="0"/>
              <a:t>Changing Production Possibilities</a:t>
            </a:r>
            <a:endParaRPr lang="en-US" dirty="0"/>
          </a:p>
        </p:txBody>
      </p:sp>
      <p:sp>
        <p:nvSpPr>
          <p:cNvPr id="6" name="Content Placeholder 5"/>
          <p:cNvSpPr>
            <a:spLocks noGrp="1"/>
          </p:cNvSpPr>
          <p:nvPr>
            <p:ph sz="half" idx="2"/>
          </p:nvPr>
        </p:nvSpPr>
        <p:spPr>
          <a:xfrm>
            <a:off x="3267417" y="2342303"/>
            <a:ext cx="5422392" cy="3633047"/>
          </a:xfrm>
        </p:spPr>
        <p:txBody>
          <a:bodyPr>
            <a:normAutofit fontScale="92500" lnSpcReduction="10000"/>
          </a:bodyPr>
          <a:lstStyle/>
          <a:p>
            <a:pPr marL="0" indent="0" algn="ctr">
              <a:buNone/>
            </a:pPr>
            <a:r>
              <a:rPr lang="en-US" sz="3200" dirty="0" smtClean="0"/>
              <a:t>A shift can occur in a PPC with the addition of natural resources, increased labor resources, and new technologies.</a:t>
            </a:r>
          </a:p>
          <a:p>
            <a:pPr marL="0" indent="0" algn="ctr">
              <a:buNone/>
            </a:pPr>
            <a:r>
              <a:rPr lang="en-US" sz="3200">
                <a:hlinkClick r:id="rId2"/>
              </a:rPr>
              <a:t>http://www.classzone.com/cz/books/econ_cnc11/resources/htmls/animated_economics/ec01_anim_ppcshift.html</a:t>
            </a:r>
            <a:endParaRPr lang="en-US" sz="3200" dirty="0"/>
          </a:p>
        </p:txBody>
      </p:sp>
    </p:spTree>
    <p:extLst>
      <p:ext uri="{BB962C8B-B14F-4D97-AF65-F5344CB8AC3E}">
        <p14:creationId xmlns:p14="http://schemas.microsoft.com/office/powerpoint/2010/main" val="1840940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TC103457464[[fn=Dividend]]</Template>
  <TotalTime>246</TotalTime>
  <Words>310</Words>
  <Application>Microsoft Office PowerPoint</Application>
  <PresentationFormat>Widescreen</PresentationFormat>
  <Paragraphs>27</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Gill Sans MT</vt:lpstr>
      <vt:lpstr>Wingdings 2</vt:lpstr>
      <vt:lpstr>Dividend</vt:lpstr>
      <vt:lpstr>Chapter 1 Section 3 Analyzing Production Possibilities</vt:lpstr>
      <vt:lpstr>Key Terms: Please Define</vt:lpstr>
      <vt:lpstr>Key concept #1: Graphing the Possibilities</vt:lpstr>
      <vt:lpstr>Key concept #2:  What We Learn From PPCs</vt:lpstr>
      <vt:lpstr>Key Concept #3: Changing Production Possibilities</vt:lpstr>
    </vt:vector>
  </TitlesOfParts>
  <Company>Bayfield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Section 2 Economic choice Today: Opportunity Cost</dc:title>
  <dc:creator>Wendy Thompson</dc:creator>
  <cp:lastModifiedBy>Wendy Thompson</cp:lastModifiedBy>
  <cp:revision>19</cp:revision>
  <dcterms:created xsi:type="dcterms:W3CDTF">2013-08-25T14:29:43Z</dcterms:created>
  <dcterms:modified xsi:type="dcterms:W3CDTF">2013-08-29T19:45:22Z</dcterms:modified>
</cp:coreProperties>
</file>