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2" r:id="rId3"/>
    <p:sldId id="256" r:id="rId4"/>
    <p:sldId id="257"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8/22/2013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8/22/2013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8/22/2013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8/22/2013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8/22/2013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6480" y="768096"/>
            <a:ext cx="7827264" cy="40355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975360" y="5437632"/>
            <a:ext cx="10180320" cy="923330"/>
          </a:xfrm>
          <a:prstGeom prst="rect">
            <a:avLst/>
          </a:prstGeom>
          <a:noFill/>
        </p:spPr>
        <p:txBody>
          <a:bodyPr wrap="square" rtlCol="0">
            <a:spAutoFit/>
          </a:bodyPr>
          <a:lstStyle/>
          <a:p>
            <a:pPr marL="342900" indent="-342900">
              <a:buAutoNum type="arabicParenR"/>
            </a:pPr>
            <a:r>
              <a:rPr lang="en-US" dirty="0" smtClean="0"/>
              <a:t>Which parts of the world are most effected by water scarcity? </a:t>
            </a:r>
          </a:p>
          <a:p>
            <a:pPr marL="342900" indent="-342900">
              <a:buAutoNum type="arabicParenR"/>
            </a:pPr>
            <a:r>
              <a:rPr lang="en-US" dirty="0" smtClean="0"/>
              <a:t>Create a cause and effect diagram illustrating the possible consequences.</a:t>
            </a:r>
          </a:p>
          <a:p>
            <a:pPr marL="342900" indent="-342900">
              <a:buAutoNum type="arabicParenR"/>
            </a:pPr>
            <a:r>
              <a:rPr lang="en-US" dirty="0" smtClean="0"/>
              <a:t>Has your family or anyone you know been effected by water scarcity? Please explain.</a:t>
            </a:r>
            <a:endParaRPr lang="en-US" dirty="0"/>
          </a:p>
        </p:txBody>
      </p:sp>
    </p:spTree>
    <p:extLst>
      <p:ext uri="{BB962C8B-B14F-4D97-AF65-F5344CB8AC3E}">
        <p14:creationId xmlns:p14="http://schemas.microsoft.com/office/powerpoint/2010/main" val="529582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40" y="1207008"/>
            <a:ext cx="11326368" cy="4770537"/>
          </a:xfrm>
          <a:prstGeom prst="rect">
            <a:avLst/>
          </a:prstGeom>
          <a:noFill/>
        </p:spPr>
        <p:txBody>
          <a:bodyPr wrap="square" rtlCol="0">
            <a:spAutoFit/>
          </a:bodyPr>
          <a:lstStyle/>
          <a:p>
            <a:pPr algn="ctr"/>
            <a:r>
              <a:rPr lang="en-US" sz="4400" dirty="0" smtClean="0"/>
              <a:t>Did You Know . . . .</a:t>
            </a:r>
            <a:endParaRPr lang="en-US" sz="4400" dirty="0"/>
          </a:p>
          <a:p>
            <a:endParaRPr lang="en-US" sz="2000" dirty="0" smtClean="0"/>
          </a:p>
          <a:p>
            <a:r>
              <a:rPr lang="en-US" sz="2000" dirty="0" smtClean="0"/>
              <a:t>Around </a:t>
            </a:r>
            <a:r>
              <a:rPr lang="en-US" sz="2000" dirty="0"/>
              <a:t>700 million people in 43 countries suffer today from water scarcity.</a:t>
            </a:r>
          </a:p>
          <a:p>
            <a:endParaRPr lang="en-US" sz="2000" dirty="0" smtClean="0"/>
          </a:p>
          <a:p>
            <a:r>
              <a:rPr lang="en-US" sz="2000" dirty="0" smtClean="0"/>
              <a:t>By </a:t>
            </a:r>
            <a:r>
              <a:rPr lang="en-US" sz="2000" dirty="0"/>
              <a:t>2025, 1.8 billion people will be living in countries or regions with absolute water scarcity, and two-thirds of the world's population could be living under water stressed conditions.</a:t>
            </a:r>
          </a:p>
          <a:p>
            <a:endParaRPr lang="en-US" sz="2000" dirty="0" smtClean="0"/>
          </a:p>
          <a:p>
            <a:r>
              <a:rPr lang="en-US" sz="2000" dirty="0" smtClean="0"/>
              <a:t>With </a:t>
            </a:r>
            <a:r>
              <a:rPr lang="en-US" sz="2000" dirty="0"/>
              <a:t>the existing climate change scenario, almost half the world's population will be living in areas of high water stress by 2030, including between 75 million and 250 million people in Africa. </a:t>
            </a:r>
            <a:endParaRPr lang="en-US" sz="2000" dirty="0" smtClean="0"/>
          </a:p>
          <a:p>
            <a:endParaRPr lang="en-US" sz="2000" dirty="0" smtClean="0"/>
          </a:p>
          <a:p>
            <a:r>
              <a:rPr lang="en-US" sz="2000" dirty="0" smtClean="0"/>
              <a:t>In </a:t>
            </a:r>
            <a:r>
              <a:rPr lang="en-US" sz="2000" dirty="0"/>
              <a:t>addition, water scarcity in some arid and semi-arid places will displace between 24 million and 700 million people.</a:t>
            </a:r>
          </a:p>
          <a:p>
            <a:endParaRPr lang="en-US" sz="2000" dirty="0" smtClean="0"/>
          </a:p>
          <a:p>
            <a:r>
              <a:rPr lang="en-US" sz="2000" dirty="0" smtClean="0"/>
              <a:t>Sub-Saharan </a:t>
            </a:r>
            <a:r>
              <a:rPr lang="en-US" sz="2000" dirty="0"/>
              <a:t>Africa has the largest number of water-stressed countries of any region.</a:t>
            </a:r>
          </a:p>
        </p:txBody>
      </p:sp>
    </p:spTree>
    <p:extLst>
      <p:ext uri="{BB962C8B-B14F-4D97-AF65-F5344CB8AC3E}">
        <p14:creationId xmlns:p14="http://schemas.microsoft.com/office/powerpoint/2010/main" val="1818317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670561"/>
            <a:ext cx="10993549" cy="1292351"/>
          </a:xfrm>
        </p:spPr>
        <p:txBody>
          <a:bodyPr>
            <a:normAutofit/>
          </a:bodyPr>
          <a:lstStyle/>
          <a:p>
            <a:r>
              <a:rPr lang="en-US" dirty="0" smtClean="0"/>
              <a:t>Chapter 1 Section 1: Scarcity, the Basic economic Problem</a:t>
            </a:r>
            <a:endParaRPr lang="en-US" dirty="0"/>
          </a:p>
        </p:txBody>
      </p:sp>
      <p:sp>
        <p:nvSpPr>
          <p:cNvPr id="3" name="Subtitle 2"/>
          <p:cNvSpPr>
            <a:spLocks noGrp="1"/>
          </p:cNvSpPr>
          <p:nvPr>
            <p:ph type="subTitle" idx="1"/>
          </p:nvPr>
        </p:nvSpPr>
        <p:spPr>
          <a:xfrm>
            <a:off x="581194" y="2194559"/>
            <a:ext cx="10993546" cy="891207"/>
          </a:xfrm>
        </p:spPr>
        <p:txBody>
          <a:bodyPr>
            <a:noAutofit/>
          </a:bodyPr>
          <a:lstStyle/>
          <a:p>
            <a:r>
              <a:rPr lang="en-US" sz="2000" dirty="0" smtClean="0"/>
              <a:t>Objective: 1) Learn three economic questions that societies face because of scarcity 2) describe the four </a:t>
            </a:r>
            <a:r>
              <a:rPr lang="en-US" sz="2000" dirty="0" smtClean="0"/>
              <a:t>factors </a:t>
            </a:r>
            <a:r>
              <a:rPr lang="en-US" sz="2000" dirty="0" smtClean="0"/>
              <a:t>of production and their uses</a:t>
            </a:r>
            <a:endParaRPr lang="en-US" sz="2000" dirty="0"/>
          </a:p>
        </p:txBody>
      </p:sp>
    </p:spTree>
    <p:extLst>
      <p:ext uri="{BB962C8B-B14F-4D97-AF65-F5344CB8AC3E}">
        <p14:creationId xmlns:p14="http://schemas.microsoft.com/office/powerpoint/2010/main" val="3002456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1: What is Scarcity?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Terms: </a:t>
            </a:r>
          </a:p>
          <a:p>
            <a:pPr marL="0" indent="0">
              <a:buNone/>
            </a:pPr>
            <a:r>
              <a:rPr lang="en-US" sz="2400" dirty="0" smtClean="0"/>
              <a:t>Wants: a desire that can be satisfied by consuming a good or purchase</a:t>
            </a:r>
          </a:p>
          <a:p>
            <a:pPr marL="0" indent="0">
              <a:buNone/>
            </a:pPr>
            <a:r>
              <a:rPr lang="en-US" sz="2400" dirty="0" smtClean="0"/>
              <a:t>Need: </a:t>
            </a:r>
            <a:r>
              <a:rPr lang="en-US" sz="2400" dirty="0" smtClean="0"/>
              <a:t> a </a:t>
            </a:r>
            <a:r>
              <a:rPr lang="en-US" sz="2400" dirty="0" smtClean="0"/>
              <a:t>necessity for a material good</a:t>
            </a:r>
          </a:p>
          <a:p>
            <a:pPr marL="0" indent="0">
              <a:buNone/>
            </a:pPr>
            <a:r>
              <a:rPr lang="en-US" sz="2400" dirty="0" smtClean="0"/>
              <a:t>Economics: a social science that focuses on how people choose scarce resources to satisfy wants</a:t>
            </a:r>
            <a:endParaRPr lang="en-US" sz="2400" dirty="0"/>
          </a:p>
        </p:txBody>
      </p:sp>
    </p:spTree>
    <p:extLst>
      <p:ext uri="{BB962C8B-B14F-4D97-AF65-F5344CB8AC3E}">
        <p14:creationId xmlns:p14="http://schemas.microsoft.com/office/powerpoint/2010/main" val="1833693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Economics</a:t>
            </a:r>
            <a:endParaRPr lang="en-US" dirty="0"/>
          </a:p>
        </p:txBody>
      </p:sp>
      <p:sp>
        <p:nvSpPr>
          <p:cNvPr id="3" name="Content Placeholder 2"/>
          <p:cNvSpPr>
            <a:spLocks noGrp="1"/>
          </p:cNvSpPr>
          <p:nvPr>
            <p:ph sz="half" idx="1"/>
          </p:nvPr>
        </p:nvSpPr>
        <p:spPr/>
        <p:txBody>
          <a:bodyPr>
            <a:normAutofit/>
          </a:bodyPr>
          <a:lstStyle/>
          <a:p>
            <a:r>
              <a:rPr lang="en-US" sz="2800" dirty="0" smtClean="0"/>
              <a:t>Principle #1:  People’s wants are unlimited and always changing. </a:t>
            </a:r>
            <a:endParaRPr lang="en-US" sz="2800" dirty="0"/>
          </a:p>
        </p:txBody>
      </p:sp>
      <p:sp>
        <p:nvSpPr>
          <p:cNvPr id="4" name="Content Placeholder 3"/>
          <p:cNvSpPr>
            <a:spLocks noGrp="1"/>
          </p:cNvSpPr>
          <p:nvPr>
            <p:ph sz="half" idx="2"/>
          </p:nvPr>
        </p:nvSpPr>
        <p:spPr>
          <a:xfrm>
            <a:off x="6188417" y="2706624"/>
            <a:ext cx="5422392" cy="3154426"/>
          </a:xfrm>
        </p:spPr>
        <p:txBody>
          <a:bodyPr>
            <a:normAutofit/>
          </a:bodyPr>
          <a:lstStyle/>
          <a:p>
            <a:r>
              <a:rPr lang="en-US" sz="2400" dirty="0" smtClean="0"/>
              <a:t>Principle #2: Scarcity affects everyone. Consumers (a person who buys goods or services for personal use) are constantly making choices regarding what goods or services they want which effects what producers will make</a:t>
            </a:r>
            <a:endParaRPr lang="en-US" sz="2400" dirty="0"/>
          </a:p>
        </p:txBody>
      </p:sp>
    </p:spTree>
    <p:extLst>
      <p:ext uri="{BB962C8B-B14F-4D97-AF65-F5344CB8AC3E}">
        <p14:creationId xmlns:p14="http://schemas.microsoft.com/office/powerpoint/2010/main" val="269998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#2 Scarcity leads to three economic questions</a:t>
            </a:r>
            <a:endParaRPr lang="en-US" dirty="0"/>
          </a:p>
        </p:txBody>
      </p:sp>
      <p:sp>
        <p:nvSpPr>
          <p:cNvPr id="3" name="Content Placeholder 2"/>
          <p:cNvSpPr>
            <a:spLocks noGrp="1"/>
          </p:cNvSpPr>
          <p:nvPr>
            <p:ph sz="half" idx="1"/>
          </p:nvPr>
        </p:nvSpPr>
        <p:spPr>
          <a:xfrm>
            <a:off x="581193" y="2228003"/>
            <a:ext cx="5587959" cy="1161373"/>
          </a:xfrm>
        </p:spPr>
        <p:txBody>
          <a:bodyPr>
            <a:normAutofit/>
          </a:bodyPr>
          <a:lstStyle/>
          <a:p>
            <a:pPr marL="0" indent="0">
              <a:buNone/>
            </a:pPr>
            <a:r>
              <a:rPr lang="en-US" sz="2400" dirty="0" smtClean="0"/>
              <a:t>1. What to produce and how much?</a:t>
            </a:r>
            <a:endParaRPr lang="en-US" sz="2400" dirty="0"/>
          </a:p>
        </p:txBody>
      </p:sp>
      <p:sp>
        <p:nvSpPr>
          <p:cNvPr id="4" name="Content Placeholder 3"/>
          <p:cNvSpPr>
            <a:spLocks noGrp="1"/>
          </p:cNvSpPr>
          <p:nvPr>
            <p:ph sz="half" idx="2"/>
          </p:nvPr>
        </p:nvSpPr>
        <p:spPr>
          <a:xfrm>
            <a:off x="581192" y="3296159"/>
            <a:ext cx="6916888" cy="1380829"/>
          </a:xfrm>
        </p:spPr>
        <p:txBody>
          <a:bodyPr>
            <a:noAutofit/>
          </a:bodyPr>
          <a:lstStyle/>
          <a:p>
            <a:pPr marL="0" indent="0">
              <a:buNone/>
            </a:pPr>
            <a:r>
              <a:rPr lang="en-US" sz="2400" dirty="0" smtClean="0"/>
              <a:t>2. How will goods/services be produced or </a:t>
            </a:r>
            <a:r>
              <a:rPr lang="en-US" sz="2400" dirty="0" smtClean="0"/>
              <a:t>offered?</a:t>
            </a:r>
            <a:endParaRPr lang="en-US" sz="2400" dirty="0"/>
          </a:p>
        </p:txBody>
      </p:sp>
      <p:sp>
        <p:nvSpPr>
          <p:cNvPr id="5" name="TextBox 4"/>
          <p:cNvSpPr txBox="1"/>
          <p:nvPr/>
        </p:nvSpPr>
        <p:spPr>
          <a:xfrm>
            <a:off x="581192" y="4967545"/>
            <a:ext cx="6148791" cy="461665"/>
          </a:xfrm>
          <a:prstGeom prst="rect">
            <a:avLst/>
          </a:prstGeom>
          <a:noFill/>
        </p:spPr>
        <p:txBody>
          <a:bodyPr wrap="square" rtlCol="0">
            <a:spAutoFit/>
          </a:bodyPr>
          <a:lstStyle/>
          <a:p>
            <a:r>
              <a:rPr lang="en-US" sz="2400" dirty="0" smtClean="0"/>
              <a:t>3. For </a:t>
            </a:r>
            <a:r>
              <a:rPr lang="en-US" sz="2400" dirty="0" smtClean="0"/>
              <a:t>whom and how </a:t>
            </a:r>
            <a:r>
              <a:rPr lang="en-US" sz="2400" dirty="0" smtClean="0"/>
              <a:t>much?</a:t>
            </a:r>
            <a:endParaRPr lang="en-US" sz="2400" dirty="0"/>
          </a:p>
        </p:txBody>
      </p:sp>
    </p:spTree>
    <p:extLst>
      <p:ext uri="{BB962C8B-B14F-4D97-AF65-F5344CB8AC3E}">
        <p14:creationId xmlns:p14="http://schemas.microsoft.com/office/powerpoint/2010/main" val="159283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#3 The factors of Production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81193" y="2208600"/>
            <a:ext cx="6207189" cy="4649400"/>
          </a:xfrm>
        </p:spPr>
      </p:pic>
      <p:sp>
        <p:nvSpPr>
          <p:cNvPr id="6" name="TextBox 5"/>
          <p:cNvSpPr txBox="1"/>
          <p:nvPr/>
        </p:nvSpPr>
        <p:spPr>
          <a:xfrm>
            <a:off x="7997952" y="3133344"/>
            <a:ext cx="3474720" cy="2677656"/>
          </a:xfrm>
          <a:prstGeom prst="rect">
            <a:avLst/>
          </a:prstGeom>
          <a:noFill/>
        </p:spPr>
        <p:txBody>
          <a:bodyPr wrap="square" rtlCol="0">
            <a:spAutoFit/>
          </a:bodyPr>
          <a:lstStyle/>
          <a:p>
            <a:r>
              <a:rPr lang="en-US" sz="2800" i="1" dirty="0" smtClean="0">
                <a:solidFill>
                  <a:srgbClr val="FF0000"/>
                </a:solidFill>
              </a:rPr>
              <a:t>Think of a product that you recently purchased.  How do your think the four factors of production were used to create this product?</a:t>
            </a:r>
            <a:endParaRPr lang="en-US" sz="2800" i="1" dirty="0">
              <a:solidFill>
                <a:srgbClr val="FF0000"/>
              </a:solidFill>
            </a:endParaRPr>
          </a:p>
        </p:txBody>
      </p:sp>
    </p:spTree>
    <p:extLst>
      <p:ext uri="{BB962C8B-B14F-4D97-AF65-F5344CB8AC3E}">
        <p14:creationId xmlns:p14="http://schemas.microsoft.com/office/powerpoint/2010/main" val="66943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TC103457464[[fn=Dividend]]</Template>
  <TotalTime>267</TotalTime>
  <Words>364</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Gill Sans MT</vt:lpstr>
      <vt:lpstr>Wingdings 2</vt:lpstr>
      <vt:lpstr>Dividend</vt:lpstr>
      <vt:lpstr>PowerPoint Presentation</vt:lpstr>
      <vt:lpstr>PowerPoint Presentation</vt:lpstr>
      <vt:lpstr>Chapter 1 Section 1: Scarcity, the Basic economic Problem</vt:lpstr>
      <vt:lpstr>Concept 1: What is Scarcity?</vt:lpstr>
      <vt:lpstr>Principles of Economics</vt:lpstr>
      <vt:lpstr>Concept #2 Scarcity leads to three economic questions</vt:lpstr>
      <vt:lpstr>Concept #3 The factors of Production</vt:lpstr>
    </vt:vector>
  </TitlesOfParts>
  <Company>Bayfield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Section 1: Scarcity, the Basic economic Problem</dc:title>
  <dc:creator>Wendy Thompson</dc:creator>
  <cp:lastModifiedBy>Wendy Thompson</cp:lastModifiedBy>
  <cp:revision>7</cp:revision>
  <dcterms:created xsi:type="dcterms:W3CDTF">2013-08-22T13:16:42Z</dcterms:created>
  <dcterms:modified xsi:type="dcterms:W3CDTF">2013-08-22T22:25:31Z</dcterms:modified>
</cp:coreProperties>
</file>